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0" r:id="rId4"/>
    <p:sldId id="283" r:id="rId5"/>
    <p:sldId id="282" r:id="rId6"/>
    <p:sldId id="284" r:id="rId7"/>
    <p:sldId id="285" r:id="rId8"/>
    <p:sldId id="289" r:id="rId9"/>
    <p:sldId id="290" r:id="rId10"/>
    <p:sldId id="291" r:id="rId11"/>
    <p:sldId id="276" r:id="rId12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AB0"/>
    <a:srgbClr val="97BAE5"/>
    <a:srgbClr val="003D6E"/>
    <a:srgbClr val="C6D9F1"/>
    <a:srgbClr val="DD8475"/>
    <a:srgbClr val="DAB1C9"/>
    <a:srgbClr val="DAEDE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40" autoAdjust="0"/>
    <p:restoredTop sz="94709" autoAdjust="0"/>
  </p:normalViewPr>
  <p:slideViewPr>
    <p:cSldViewPr>
      <p:cViewPr>
        <p:scale>
          <a:sx n="75" d="100"/>
          <a:sy n="75" d="100"/>
        </p:scale>
        <p:origin x="-10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lanova\Application%20Data\eRoom\eRoom%20Client\V7\EditingFiles\&#1057;&#1074;&#1077;&#1076;&#1077;&#1085;&#1080;&#1103;%20&#1087;&#1086;%20&#1057;&#1061;%20&#1079;&#1077;&#1084;&#1083;&#1077;%20&#1087;&#1086;%20&#1088;&#1077;&#1075;&#1080;&#1086;&#1085;&#1072;&#1084;%20&#1062;&#1060;&#1054;%20&#1085;&#1072;%2001.01.20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\&#1087;&#1088;&#1086;&#1077;&#1082;&#1090;&#1099;\+&#1087;&#1088;&#1077;&#1079;&#1077;&#1085;&#1090;&#1072;&#1094;&#1080;&#1103;%20&#1082;%20&#1082;&#1086;&#1085;&#1092;&#1077;&#1088;&#1077;&#1085;&#1094;&#1080;&#1080;\&#1055;&#1088;&#1077;&#1079;&#1077;&#1085;&#1090;&#1072;&#1094;&#1080;&#1103;%20&#1047;&#1077;&#1088;&#1085;&#1086;&#1074;&#1086;&#1081;%20&#1082;&#1083;&#1091;&#1073;%2024%20&#1084;&#1072;&#1103;%202011\&#1057;&#1074;&#1077;&#1076;&#1077;&#1085;&#1080;&#1103;%20&#1087;&#1086;%20&#1057;&#1061;%20&#1079;&#1077;&#1084;&#1083;&#1077;%20&#1087;&#1086;%20&#1088;&#1077;&#1075;&#1080;&#1086;&#1085;&#1072;&#1084;%20&#1062;&#1060;&#1054;%20&#1085;&#1072;%2001.01.201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lanova\Application%20Data\eRoom\eRoom%20Client\V7\EditingFiles\&#1057;&#1074;&#1077;&#1076;&#1077;&#1085;&#1080;&#1103;%20&#1087;&#1086;%20&#1057;&#1061;%20&#1079;&#1077;&#1084;&#1083;&#1077;%20&#1087;&#1086;%20&#1088;&#1077;&#1075;&#1080;&#1086;&#1085;&#1072;&#1084;%20&#1062;&#1060;&#1054;%20&#1085;&#1072;%2001.01.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5455927111301228E-2"/>
          <c:y val="3.9475349253898617E-2"/>
          <c:w val="0.8840258930658984"/>
          <c:h val="0.70120496094515528"/>
        </c:manualLayout>
      </c:layout>
      <c:barChart>
        <c:barDir val="col"/>
        <c:grouping val="clustered"/>
        <c:ser>
          <c:idx val="0"/>
          <c:order val="0"/>
          <c:tx>
            <c:strRef>
              <c:f>'СХ земля'!$A$76</c:f>
              <c:strCache>
                <c:ptCount val="1"/>
                <c:pt idx="0">
                  <c:v>Воронежская область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'СХ земля'!$B$76</c:f>
              <c:numCache>
                <c:formatCode>0%</c:formatCode>
                <c:ptCount val="1"/>
                <c:pt idx="0">
                  <c:v>0.19867549668874171</c:v>
                </c:pt>
              </c:numCache>
            </c:numRef>
          </c:val>
        </c:ser>
        <c:ser>
          <c:idx val="1"/>
          <c:order val="1"/>
          <c:tx>
            <c:strRef>
              <c:f>'СХ земля'!$A$77</c:f>
              <c:strCache>
                <c:ptCount val="1"/>
                <c:pt idx="0">
                  <c:v>Курская область</c:v>
                </c:pt>
              </c:strCache>
            </c:strRef>
          </c:tx>
          <c:spPr>
            <a:solidFill>
              <a:srgbClr val="FFFF66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'СХ земля'!$B$77</c:f>
              <c:numCache>
                <c:formatCode>0%</c:formatCode>
                <c:ptCount val="1"/>
                <c:pt idx="0">
                  <c:v>0.31373766217642307</c:v>
                </c:pt>
              </c:numCache>
            </c:numRef>
          </c:val>
        </c:ser>
        <c:ser>
          <c:idx val="2"/>
          <c:order val="2"/>
          <c:tx>
            <c:strRef>
              <c:f>'СХ земля'!$A$78</c:f>
              <c:strCache>
                <c:ptCount val="1"/>
                <c:pt idx="0">
                  <c:v>Липецкая область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'СХ земля'!$B$78</c:f>
              <c:numCache>
                <c:formatCode>0%</c:formatCode>
                <c:ptCount val="1"/>
                <c:pt idx="0">
                  <c:v>0.16488262910798121</c:v>
                </c:pt>
              </c:numCache>
            </c:numRef>
          </c:val>
        </c:ser>
        <c:ser>
          <c:idx val="3"/>
          <c:order val="3"/>
          <c:tx>
            <c:strRef>
              <c:f>'СХ земля'!$A$79</c:f>
              <c:strCache>
                <c:ptCount val="1"/>
                <c:pt idx="0">
                  <c:v>Орловская область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'СХ земля'!$B$79</c:f>
              <c:numCache>
                <c:formatCode>0%</c:formatCode>
                <c:ptCount val="1"/>
                <c:pt idx="0">
                  <c:v>0.19969719909159808</c:v>
                </c:pt>
              </c:numCache>
            </c:numRef>
          </c:val>
        </c:ser>
        <c:ser>
          <c:idx val="4"/>
          <c:order val="4"/>
          <c:tx>
            <c:strRef>
              <c:f>'СХ земля'!$A$80</c:f>
              <c:strCache>
                <c:ptCount val="1"/>
                <c:pt idx="0">
                  <c:v>Рязанская область</c:v>
                </c:pt>
              </c:strCache>
            </c:strRef>
          </c:tx>
          <c:spPr>
            <a:solidFill>
              <a:srgbClr val="9CD1E0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'СХ земля'!$B$80</c:f>
              <c:numCache>
                <c:formatCode>0%</c:formatCode>
                <c:ptCount val="1"/>
                <c:pt idx="0">
                  <c:v>0.19335116545662998</c:v>
                </c:pt>
              </c:numCache>
            </c:numRef>
          </c:val>
        </c:ser>
        <c:ser>
          <c:idx val="5"/>
          <c:order val="5"/>
          <c:tx>
            <c:strRef>
              <c:f>'СХ земля'!$A$81</c:f>
              <c:strCache>
                <c:ptCount val="1"/>
                <c:pt idx="0">
                  <c:v>Тамбовская область</c:v>
                </c:pt>
              </c:strCache>
            </c:strRef>
          </c:tx>
          <c:spPr>
            <a:solidFill>
              <a:srgbClr val="E49CE6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'СХ земля'!$B$81</c:f>
              <c:numCache>
                <c:formatCode>0%</c:formatCode>
                <c:ptCount val="1"/>
                <c:pt idx="0">
                  <c:v>0.18231887349534479</c:v>
                </c:pt>
              </c:numCache>
            </c:numRef>
          </c:val>
        </c:ser>
        <c:ser>
          <c:idx val="6"/>
          <c:order val="6"/>
          <c:tx>
            <c:strRef>
              <c:f>'СХ земля'!$A$82</c:f>
              <c:strCache>
                <c:ptCount val="1"/>
                <c:pt idx="0">
                  <c:v>Тульская область</c:v>
                </c:pt>
              </c:strCache>
            </c:strRef>
          </c:tx>
          <c:spPr>
            <a:solidFill>
              <a:srgbClr val="DCED73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'СХ земля'!$B$82</c:f>
              <c:numCache>
                <c:formatCode>0%</c:formatCode>
                <c:ptCount val="1"/>
                <c:pt idx="0">
                  <c:v>0.28625772705658575</c:v>
                </c:pt>
              </c:numCache>
            </c:numRef>
          </c:val>
        </c:ser>
        <c:dLbls>
          <c:showVal val="1"/>
        </c:dLbls>
        <c:overlap val="-40"/>
        <c:axId val="33996160"/>
        <c:axId val="33997952"/>
      </c:barChart>
      <c:catAx>
        <c:axId val="33996160"/>
        <c:scaling>
          <c:orientation val="minMax"/>
        </c:scaling>
        <c:delete val="1"/>
        <c:axPos val="b"/>
        <c:tickLblPos val="nextTo"/>
        <c:crossAx val="33997952"/>
        <c:crosses val="autoZero"/>
        <c:auto val="1"/>
        <c:lblAlgn val="ctr"/>
        <c:lblOffset val="100"/>
      </c:catAx>
      <c:valAx>
        <c:axId val="33997952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99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19137860137966E-2"/>
          <c:y val="0.78008902824827164"/>
          <c:w val="0.92668057920416991"/>
          <c:h val="0.2004179848260042"/>
        </c:manualLayout>
      </c:layout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perspective val="30"/>
    </c:view3D>
    <c:plotArea>
      <c:layout>
        <c:manualLayout>
          <c:layoutTarget val="inner"/>
          <c:xMode val="edge"/>
          <c:yMode val="edge"/>
          <c:x val="9.8333806589001566E-2"/>
          <c:y val="0.11664332603466923"/>
          <c:w val="0.75446777718866642"/>
          <c:h val="0.5171316465549119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B9AFF3"/>
              </a:solidFill>
            </c:spPr>
          </c:dPt>
          <c:dPt>
            <c:idx val="2"/>
            <c:spPr>
              <a:solidFill>
                <a:srgbClr val="E1E15D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'СХ земля'!$F$75:$F$77</c:f>
              <c:strCache>
                <c:ptCount val="3"/>
                <c:pt idx="0">
                  <c:v>В собственности граждан</c:v>
                </c:pt>
                <c:pt idx="1">
                  <c:v>В собственности юридических лиц</c:v>
                </c:pt>
                <c:pt idx="2">
                  <c:v>В государственной и муниципальной собственности</c:v>
                </c:pt>
              </c:strCache>
            </c:strRef>
          </c:cat>
          <c:val>
            <c:numRef>
              <c:f>'СХ земля'!$G$75:$G$77</c:f>
              <c:numCache>
                <c:formatCode>#,##0.00</c:formatCode>
                <c:ptCount val="3"/>
                <c:pt idx="0">
                  <c:v>11353.400000000001</c:v>
                </c:pt>
                <c:pt idx="1">
                  <c:v>1422.2</c:v>
                </c:pt>
                <c:pt idx="2">
                  <c:v>4970.8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8796213821689234E-2"/>
          <c:y val="0.66470277363978802"/>
          <c:w val="0.84240780988349362"/>
          <c:h val="0.31536177910193852"/>
        </c:manualLayout>
      </c:layout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005001812629794E-2"/>
          <c:y val="5.887417472939141E-2"/>
          <c:w val="0.88881107169775542"/>
          <c:h val="0.68738131385252099"/>
        </c:manualLayout>
      </c:layout>
      <c:barChart>
        <c:barDir val="col"/>
        <c:grouping val="clustered"/>
        <c:ser>
          <c:idx val="0"/>
          <c:order val="0"/>
          <c:tx>
            <c:strRef>
              <c:f>'СХ земля'!$A$76</c:f>
              <c:strCache>
                <c:ptCount val="1"/>
                <c:pt idx="0">
                  <c:v>Воронежская область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'СХ земля'!$C$76:$D$76</c:f>
              <c:numCache>
                <c:formatCode>0%</c:formatCode>
                <c:ptCount val="2"/>
                <c:pt idx="0">
                  <c:v>2.7966581704899438E-2</c:v>
                </c:pt>
                <c:pt idx="1">
                  <c:v>4.0637860082304467E-2</c:v>
                </c:pt>
              </c:numCache>
            </c:numRef>
          </c:val>
        </c:ser>
        <c:ser>
          <c:idx val="1"/>
          <c:order val="1"/>
          <c:tx>
            <c:strRef>
              <c:f>'СХ земля'!$A$77</c:f>
              <c:strCache>
                <c:ptCount val="1"/>
                <c:pt idx="0">
                  <c:v>Курская область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'СХ земля'!$C$77:$D$77</c:f>
              <c:numCache>
                <c:formatCode>0%</c:formatCode>
                <c:ptCount val="2"/>
                <c:pt idx="0">
                  <c:v>7.5222988707763949E-2</c:v>
                </c:pt>
                <c:pt idx="1">
                  <c:v>9.4979195561719867E-2</c:v>
                </c:pt>
              </c:numCache>
            </c:numRef>
          </c:val>
        </c:ser>
        <c:ser>
          <c:idx val="2"/>
          <c:order val="2"/>
          <c:tx>
            <c:strRef>
              <c:f>'СХ земля'!$A$78</c:f>
              <c:strCache>
                <c:ptCount val="1"/>
                <c:pt idx="0">
                  <c:v>Липецкая область</c:v>
                </c:pt>
              </c:strCache>
            </c:strRef>
          </c:tx>
          <c:dLbls>
            <c:showVal val="1"/>
          </c:dLbls>
          <c:val>
            <c:numRef>
              <c:f>'СХ земля'!$C$78:$D$78</c:f>
              <c:numCache>
                <c:formatCode>0%</c:formatCode>
                <c:ptCount val="2"/>
                <c:pt idx="0">
                  <c:v>0.19745190075824021</c:v>
                </c:pt>
                <c:pt idx="1">
                  <c:v>0.24623697414125861</c:v>
                </c:pt>
              </c:numCache>
            </c:numRef>
          </c:val>
        </c:ser>
        <c:ser>
          <c:idx val="3"/>
          <c:order val="3"/>
          <c:tx>
            <c:strRef>
              <c:f>'СХ земля'!$A$79</c:f>
              <c:strCache>
                <c:ptCount val="1"/>
                <c:pt idx="0">
                  <c:v>Орловская область</c:v>
                </c:pt>
              </c:strCache>
            </c:strRef>
          </c:tx>
          <c:dLbls>
            <c:showVal val="1"/>
          </c:dLbls>
          <c:val>
            <c:numRef>
              <c:f>'СХ земля'!$C$79:$D$79</c:f>
              <c:numCache>
                <c:formatCode>0%</c:formatCode>
                <c:ptCount val="2"/>
                <c:pt idx="0">
                  <c:v>5.5752386576124392E-2</c:v>
                </c:pt>
                <c:pt idx="1">
                  <c:v>7.5107722903546878E-2</c:v>
                </c:pt>
              </c:numCache>
            </c:numRef>
          </c:val>
        </c:ser>
        <c:ser>
          <c:idx val="4"/>
          <c:order val="4"/>
          <c:tx>
            <c:strRef>
              <c:f>'СХ земля'!$A$80</c:f>
              <c:strCache>
                <c:ptCount val="1"/>
                <c:pt idx="0">
                  <c:v>Рязанская область</c:v>
                </c:pt>
              </c:strCache>
            </c:strRef>
          </c:tx>
          <c:dLbls>
            <c:showVal val="1"/>
          </c:dLbls>
          <c:val>
            <c:numRef>
              <c:f>'СХ земля'!$C$80:$D$80</c:f>
              <c:numCache>
                <c:formatCode>0%</c:formatCode>
                <c:ptCount val="2"/>
                <c:pt idx="0">
                  <c:v>7.4220701848791468E-2</c:v>
                </c:pt>
                <c:pt idx="1">
                  <c:v>0.13335635359116083</c:v>
                </c:pt>
              </c:numCache>
            </c:numRef>
          </c:val>
        </c:ser>
        <c:ser>
          <c:idx val="5"/>
          <c:order val="5"/>
          <c:tx>
            <c:strRef>
              <c:f>'СХ земля'!$A$81</c:f>
              <c:strCache>
                <c:ptCount val="1"/>
                <c:pt idx="0">
                  <c:v>Тамбовская область</c:v>
                </c:pt>
              </c:strCache>
            </c:strRef>
          </c:tx>
          <c:dLbls>
            <c:showVal val="1"/>
          </c:dLbls>
          <c:val>
            <c:numRef>
              <c:f>'СХ земля'!$C$81:$D$81</c:f>
              <c:numCache>
                <c:formatCode>0%</c:formatCode>
                <c:ptCount val="2"/>
                <c:pt idx="0">
                  <c:v>0.1060939273552783</c:v>
                </c:pt>
                <c:pt idx="1">
                  <c:v>0.14663202274732862</c:v>
                </c:pt>
              </c:numCache>
            </c:numRef>
          </c:val>
        </c:ser>
        <c:ser>
          <c:idx val="6"/>
          <c:order val="6"/>
          <c:tx>
            <c:strRef>
              <c:f>'СХ земля'!$A$82</c:f>
              <c:strCache>
                <c:ptCount val="1"/>
                <c:pt idx="0">
                  <c:v>Тульская область</c:v>
                </c:pt>
              </c:strCache>
            </c:strRef>
          </c:tx>
          <c:dLbls>
            <c:showVal val="1"/>
          </c:dLbls>
          <c:val>
            <c:numRef>
              <c:f>'СХ земля'!$C$82:$D$82</c:f>
              <c:numCache>
                <c:formatCode>0%</c:formatCode>
                <c:ptCount val="2"/>
                <c:pt idx="0">
                  <c:v>9.8013676326929366E-2</c:v>
                </c:pt>
                <c:pt idx="1">
                  <c:v>0.12810327706057587</c:v>
                </c:pt>
              </c:numCache>
            </c:numRef>
          </c:val>
        </c:ser>
        <c:dLbls>
          <c:showVal val="1"/>
        </c:dLbls>
        <c:overlap val="-40"/>
        <c:axId val="34061312"/>
        <c:axId val="34071296"/>
      </c:barChart>
      <c:catAx>
        <c:axId val="34061312"/>
        <c:scaling>
          <c:orientation val="minMax"/>
        </c:scaling>
        <c:delete val="1"/>
        <c:axPos val="b"/>
        <c:tickLblPos val="nextTo"/>
        <c:crossAx val="34071296"/>
        <c:crosses val="autoZero"/>
        <c:auto val="1"/>
        <c:lblAlgn val="ctr"/>
        <c:lblOffset val="100"/>
      </c:catAx>
      <c:valAx>
        <c:axId val="34071296"/>
        <c:scaling>
          <c:orientation val="minMax"/>
          <c:max val="0.25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4061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597961778479266E-2"/>
          <c:y val="0.81464997726348709"/>
          <c:w val="0.95340018160549422"/>
          <c:h val="0.16866585496615411"/>
        </c:manualLayout>
      </c:layout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585FAE-13AB-438F-A8B7-993961E891DC}" type="datetimeFigureOut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B3FCCC-711C-428A-8019-CB0F0DCC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09" tIns="47355" rIns="94709" bIns="473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09" tIns="47355" rIns="94709" bIns="473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fld id="{F9CF2DCB-0FD7-444B-897E-51D4A8D1AF0C}" type="datetimeFigureOut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5175"/>
            <a:ext cx="5121275" cy="384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9" tIns="47355" rIns="94709" bIns="4735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4709" tIns="47355" rIns="94709" bIns="4735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09" tIns="47355" rIns="94709" bIns="473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09" tIns="47355" rIns="94709" bIns="473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fld id="{A61F0956-2459-460A-96E8-7FF664EF4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65CA4C-E6D5-4E52-BCEA-D577D86585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 descr="Дорога_интерактив_умен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0"/>
          <p:cNvSpPr txBox="1"/>
          <p:nvPr userDrawn="1"/>
        </p:nvSpPr>
        <p:spPr>
          <a:xfrm>
            <a:off x="285750" y="4214813"/>
            <a:ext cx="7072313" cy="1000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1"/>
                </a:solidFill>
                <a:latin typeface="+mn-lt"/>
              </a:rPr>
              <a:t>Актуальные вопросы оборота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1"/>
                </a:solidFill>
                <a:latin typeface="+mn-lt"/>
              </a:rPr>
              <a:t>сельскохозяйственных земель</a:t>
            </a:r>
            <a:endParaRPr lang="ru-RU" sz="2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357188" y="500063"/>
          <a:ext cx="1947862" cy="571500"/>
        </p:xfrm>
        <a:graphic>
          <a:graphicData uri="http://schemas.openxmlformats.org/presentationml/2006/ole">
            <p:oleObj spid="_x0000_s75777" name="CorelDRAW" r:id="rId4" imgW="3754440" imgH="1102320" progId="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6500813" y="428625"/>
            <a:ext cx="2500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3D6E"/>
                </a:solidFill>
                <a:latin typeface="Calibri" pitchFamily="34" charset="0"/>
                <a:ea typeface="+mj-ea"/>
                <a:cs typeface="+mj-cs"/>
              </a:rPr>
              <a:t>Владислав Новоселов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3D6E"/>
                </a:solidFill>
                <a:latin typeface="Calibri" pitchFamily="34" charset="0"/>
                <a:ea typeface="+mj-ea"/>
                <a:cs typeface="+mj-cs"/>
              </a:rPr>
              <a:t>Управляющий директор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3D6E"/>
                </a:solidFill>
                <a:latin typeface="Calibri" pitchFamily="34" charset="0"/>
                <a:ea typeface="+mj-ea"/>
                <a:cs typeface="+mj-cs"/>
              </a:rPr>
              <a:t>ЗАО «БЭФЛ»</a:t>
            </a:r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85750" y="5929313"/>
            <a:ext cx="54292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Международный форум «Аграрное Черноземье», г. Орел, 19–21 июля 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4953-F8ED-44FF-978F-B44C7A388D42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3C5A-B553-4648-B70D-114F64C22C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D657-A6C1-41F7-9046-3EEAC3681D52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C658-22FC-4D16-AECC-4337BAB97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НижКолон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ВерхКолон1_лев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072362" cy="9397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3D6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 userDrawn="1">
            <p:ph type="sldNum" sz="quarter" idx="10"/>
          </p:nvPr>
        </p:nvSpPr>
        <p:spPr>
          <a:xfrm>
            <a:off x="8643938" y="6500813"/>
            <a:ext cx="428625" cy="357187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B798D0-BB2A-4473-8FE5-816AB0CC87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FF1B-9B38-4B8D-A26B-9DE3D4DB19DD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C9D2-FCA1-4A5D-BC22-0F8CA5847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178F-FC92-4770-88DB-AFA4B1AAF4B4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5CAC-3337-4537-BCA4-FC7E3629C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5C5D-BD0B-4301-B21D-6471ABEC6216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C8DD-B36D-47AF-9296-EA17B3DE65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0C6C-3D03-4AE8-939D-6FCAC6742785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A745-0FBD-4B52-A7FE-EAAF519E7C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040B-BBAB-495E-AC22-6411741EC728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0E4E-DFF8-487F-9EC5-55C282CC7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F924-1CE4-49B4-93E0-11672F927F0A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6CA50-8ADD-46BC-92F9-2971704A9A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8C17-599B-4E12-B14C-B4E8355ADDA8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3DBB-9922-4A10-82AD-43F19A8BEF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407606-290B-4801-B839-0A12752978F7}" type="datetime1">
              <a:rPr lang="ru-RU"/>
              <a:pPr>
                <a:defRPr/>
              </a:pPr>
              <a:t>20.07.2011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BD66D6-FFAA-4910-8C39-67108092CA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fao.org/fileadmin/templates/worldfood/images/home_graph_1_ru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http://www.fao.org/fileadmin/templates/worldfood/images/home_graph_2_ru.jpg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72312" cy="939800"/>
          </a:xfrm>
        </p:spPr>
        <p:txBody>
          <a:bodyPr/>
          <a:lstStyle/>
          <a:p>
            <a:pPr eaLnBrk="1" hangingPunct="1"/>
            <a:r>
              <a:rPr lang="ru-RU" smtClean="0"/>
              <a:t>Рост: за и против (</a:t>
            </a:r>
            <a:r>
              <a:rPr lang="en-US" smtClean="0"/>
              <a:t>3</a:t>
            </a:r>
            <a:r>
              <a:rPr lang="ru-RU" smtClean="0"/>
              <a:t>/</a:t>
            </a:r>
            <a:r>
              <a:rPr lang="en-US" smtClean="0"/>
              <a:t>3</a:t>
            </a:r>
            <a:r>
              <a:rPr lang="ru-RU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880D1-819F-4EA3-9BDB-CEB28DC75810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2467" name="Picture 65" descr="http://www.fao.org/fileadmin/templates/worldfood/images/home_graph_1_ru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700338" y="1900238"/>
            <a:ext cx="19145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64" descr="http://www.fao.org/fileadmin/templates/worldfood/images/home_graph_2_ru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23850" y="1900238"/>
            <a:ext cx="1890713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67"/>
          <p:cNvSpPr>
            <a:spLocks noChangeArrowheads="1"/>
          </p:cNvSpPr>
          <p:nvPr/>
        </p:nvSpPr>
        <p:spPr bwMode="auto">
          <a:xfrm>
            <a:off x="6656388" y="384492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  </a:t>
            </a:r>
            <a:endParaRPr lang="en-US"/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0" y="6070600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Ежегодный доклад минсельхоза РФ «О состоянии и использовании земель сельскохозяйственного назначения»</a:t>
            </a:r>
            <a:r>
              <a:rPr lang="en-US" sz="1100" i="1">
                <a:latin typeface="Calibri" pitchFamily="34" charset="0"/>
              </a:rPr>
              <a:t>, </a:t>
            </a:r>
            <a:br>
              <a:rPr lang="en-US" sz="1100" i="1">
                <a:latin typeface="Calibri" pitchFamily="34" charset="0"/>
              </a:rPr>
            </a:br>
            <a:r>
              <a:rPr lang="ru-RU" sz="1100" i="1">
                <a:latin typeface="Calibri" pitchFamily="34" charset="0"/>
              </a:rPr>
              <a:t>Продовольственная и сельскохозяйственная организация, ФАО</a:t>
            </a:r>
            <a:endParaRPr lang="en-US" sz="1100" i="1">
              <a:solidFill>
                <a:srgbClr val="003D6F"/>
              </a:solidFill>
              <a:latin typeface="Calibri" pitchFamily="34" charset="0"/>
            </a:endParaRPr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1928813"/>
            <a:ext cx="37099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54"/>
          <p:cNvSpPr txBox="1">
            <a:spLocks noChangeArrowheads="1"/>
          </p:cNvSpPr>
          <p:nvPr/>
        </p:nvSpPr>
        <p:spPr bwMode="auto">
          <a:xfrm>
            <a:off x="73025" y="1412875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2</a:t>
            </a:r>
            <a:r>
              <a:rPr lang="en-US" b="1" dirty="0">
                <a:latin typeface="+mn-lt"/>
              </a:rPr>
              <a:t>.</a:t>
            </a:r>
            <a:r>
              <a:rPr lang="en-US" b="1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 </a:t>
            </a:r>
            <a:r>
              <a:rPr lang="ru-RU" b="1" u="sng" dirty="0">
                <a:latin typeface="+mn-lt"/>
              </a:rPr>
              <a:t>Цены на продовольствие в мире</a:t>
            </a:r>
          </a:p>
        </p:txBody>
      </p:sp>
      <p:sp>
        <p:nvSpPr>
          <p:cNvPr id="62473" name="Text Box 654"/>
          <p:cNvSpPr txBox="1">
            <a:spLocks noChangeArrowheads="1"/>
          </p:cNvSpPr>
          <p:nvPr/>
        </p:nvSpPr>
        <p:spPr bwMode="auto">
          <a:xfrm>
            <a:off x="4929188" y="1404938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5</a:t>
            </a:r>
            <a:r>
              <a:rPr lang="en-US" b="1">
                <a:latin typeface="Calibri" pitchFamily="34" charset="0"/>
              </a:rPr>
              <a:t>. </a:t>
            </a:r>
            <a:r>
              <a:rPr lang="ru-RU" b="1" u="sng">
                <a:latin typeface="Calibri" pitchFamily="34" charset="0"/>
              </a:rPr>
              <a:t>Эффективность с/х производства</a:t>
            </a:r>
          </a:p>
        </p:txBody>
      </p:sp>
      <p:sp>
        <p:nvSpPr>
          <p:cNvPr id="62474" name="Text Box 654"/>
          <p:cNvSpPr txBox="1">
            <a:spLocks noChangeArrowheads="1"/>
          </p:cNvSpPr>
          <p:nvPr/>
        </p:nvSpPr>
        <p:spPr bwMode="auto">
          <a:xfrm>
            <a:off x="71438" y="5191125"/>
            <a:ext cx="3605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4</a:t>
            </a:r>
            <a:r>
              <a:rPr lang="en-US" b="1">
                <a:latin typeface="Calibri" pitchFamily="34" charset="0"/>
              </a:rPr>
              <a:t>. </a:t>
            </a:r>
            <a:r>
              <a:rPr lang="ru-RU" b="1" u="sng">
                <a:latin typeface="Calibri" pitchFamily="34" charset="0"/>
              </a:rPr>
              <a:t>Вступление России в ВТО</a:t>
            </a:r>
          </a:p>
        </p:txBody>
      </p:sp>
      <p:sp>
        <p:nvSpPr>
          <p:cNvPr id="16" name="Text Box 654"/>
          <p:cNvSpPr txBox="1">
            <a:spLocks noChangeArrowheads="1"/>
          </p:cNvSpPr>
          <p:nvPr/>
        </p:nvSpPr>
        <p:spPr bwMode="auto">
          <a:xfrm>
            <a:off x="71438" y="4497388"/>
            <a:ext cx="4932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uFill>
                  <a:solidFill>
                    <a:schemeClr val="tx2">
                      <a:lumMod val="50000"/>
                      <a:lumOff val="50000"/>
                    </a:schemeClr>
                  </a:solidFill>
                </a:uFill>
                <a:latin typeface="+mn-lt"/>
              </a:rPr>
              <a:t>3</a:t>
            </a:r>
            <a:r>
              <a:rPr lang="en-US" b="1" dirty="0">
                <a:uFill>
                  <a:solidFill>
                    <a:schemeClr val="tx2">
                      <a:lumMod val="50000"/>
                      <a:lumOff val="50000"/>
                    </a:schemeClr>
                  </a:solidFill>
                </a:uFill>
                <a:latin typeface="+mn-lt"/>
              </a:rPr>
              <a:t>. </a:t>
            </a:r>
            <a:r>
              <a:rPr lang="ru-RU" b="1" u="sng" dirty="0">
                <a:latin typeface="+mn-lt"/>
              </a:rPr>
              <a:t>Отмена моратория на продажу с/</a:t>
            </a:r>
            <a:r>
              <a:rPr lang="ru-RU" b="1" u="sng" dirty="0" err="1">
                <a:latin typeface="+mn-lt"/>
              </a:rPr>
              <a:t>х</a:t>
            </a:r>
            <a:r>
              <a:rPr lang="ru-RU" b="1" u="sng" dirty="0">
                <a:latin typeface="+mn-lt"/>
              </a:rPr>
              <a:t> земли в Украине в 2011-2012 гг.</a:t>
            </a:r>
          </a:p>
        </p:txBody>
      </p:sp>
      <p:sp>
        <p:nvSpPr>
          <p:cNvPr id="62476" name="TextBox 16"/>
          <p:cNvSpPr txBox="1">
            <a:spLocks noChangeArrowheads="1"/>
          </p:cNvSpPr>
          <p:nvPr/>
        </p:nvSpPr>
        <p:spPr bwMode="auto">
          <a:xfrm>
            <a:off x="4786313" y="4857750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6. </a:t>
            </a:r>
            <a:r>
              <a:rPr lang="ru-RU" b="1" u="sng">
                <a:latin typeface="Calibri" pitchFamily="34" charset="0"/>
              </a:rPr>
              <a:t>Государственная поддержка АПК</a:t>
            </a:r>
            <a:r>
              <a:rPr lang="en-US" b="1" u="sng">
                <a:latin typeface="Calibri" pitchFamily="34" charset="0"/>
              </a:rPr>
              <a:t> </a:t>
            </a:r>
            <a:r>
              <a:rPr lang="ru-RU" b="1" u="sng">
                <a:latin typeface="Calibri" pitchFamily="34" charset="0"/>
              </a:rPr>
              <a:t>(2011 г.</a:t>
            </a:r>
            <a:r>
              <a:rPr lang="en-US" b="1" u="sng">
                <a:latin typeface="Calibri" pitchFamily="34" charset="0"/>
              </a:rPr>
              <a:t>,</a:t>
            </a:r>
            <a:r>
              <a:rPr lang="ru-RU" b="1" u="sng">
                <a:latin typeface="Calibri" pitchFamily="34" charset="0"/>
              </a:rPr>
              <a:t> до 170 млн</a:t>
            </a:r>
            <a:r>
              <a:rPr lang="en-US" b="1" u="sng">
                <a:latin typeface="Calibri" pitchFamily="34" charset="0"/>
              </a:rPr>
              <a:t> </a:t>
            </a:r>
            <a:r>
              <a:rPr lang="ru-RU" b="1" u="sng">
                <a:latin typeface="Calibri" pitchFamily="34" charset="0"/>
              </a:rPr>
              <a:t>руб.)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39765-9572-4C1F-9242-D9EBBF714FD7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43000" y="1857375"/>
            <a:ext cx="6858000" cy="3643313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rgbClr val="003D6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00" dirty="0">
                <a:solidFill>
                  <a:srgbClr val="003D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1000" dirty="0">
                <a:solidFill>
                  <a:srgbClr val="003D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600" b="1" dirty="0">
                <a:solidFill>
                  <a:srgbClr val="003D6F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3D6F"/>
              </a:solidFill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3D6F"/>
              </a:solidFill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D6F"/>
                </a:solidFill>
                <a:latin typeface="+mn-lt"/>
              </a:rPr>
              <a:t>Управляющий директор Владислав Новоселов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3D6F"/>
                </a:solidFill>
                <a:latin typeface="+mn-lt"/>
              </a:rPr>
              <a:t>         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3D6F"/>
                </a:solidFill>
                <a:latin typeface="+mn-lt"/>
              </a:rPr>
              <a:t>v.novoselov</a:t>
            </a:r>
            <a:r>
              <a:rPr lang="ru-RU" b="1" dirty="0">
                <a:solidFill>
                  <a:srgbClr val="003D6F"/>
                </a:solidFill>
                <a:latin typeface="+mn-lt"/>
              </a:rPr>
              <a:t>@</a:t>
            </a:r>
            <a:r>
              <a:rPr lang="ru-RU" b="1" dirty="0" err="1">
                <a:solidFill>
                  <a:srgbClr val="003D6F"/>
                </a:solidFill>
                <a:latin typeface="+mn-lt"/>
              </a:rPr>
              <a:t>befl.ru</a:t>
            </a:r>
            <a:r>
              <a:rPr lang="ru-RU" b="1" dirty="0">
                <a:solidFill>
                  <a:srgbClr val="003D6F"/>
                </a:solidFill>
                <a:latin typeface="+mn-lt"/>
              </a:rPr>
              <a:t> </a:t>
            </a:r>
            <a:endParaRPr lang="en-US" b="1" dirty="0">
              <a:solidFill>
                <a:srgbClr val="003D6F"/>
              </a:solidFill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3D6F"/>
              </a:solidFill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3D6F"/>
              </a:solidFill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D6F"/>
                </a:solidFill>
                <a:latin typeface="+mn-lt"/>
              </a:rPr>
              <a:t>Тел./факс +7 (4862) 42 22 24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D6F"/>
                </a:solidFill>
                <a:latin typeface="+mn-lt"/>
              </a:rPr>
              <a:t>Тел./факс +7 (495) 649 81 55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3D6F"/>
                </a:solidFill>
                <a:latin typeface="+mn-lt"/>
              </a:rPr>
              <a:t>www.befl.ru</a:t>
            </a:r>
            <a:endParaRPr lang="ru-RU" b="1" dirty="0">
              <a:solidFill>
                <a:srgbClr val="003D6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72312" cy="939800"/>
          </a:xfrm>
        </p:spPr>
        <p:txBody>
          <a:bodyPr/>
          <a:lstStyle/>
          <a:p>
            <a:pPr eaLnBrk="1" hangingPunct="1"/>
            <a:r>
              <a:rPr lang="ru-RU" smtClean="0"/>
              <a:t>Содержание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EB02E-BF81-4D05-9458-FD198B36A545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2413" y="1428750"/>
            <a:ext cx="889158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003D6E"/>
                </a:solidFill>
                <a:latin typeface="+mj-lt"/>
              </a:rPr>
              <a:t>						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003D6E"/>
                </a:solidFill>
                <a:latin typeface="+mj-lt"/>
              </a:rPr>
              <a:t>								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600" b="1" dirty="0">
              <a:latin typeface="+mj-lt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003D6E"/>
                </a:solidFill>
                <a:latin typeface="+mj-lt"/>
              </a:rPr>
              <a:t>		</a:t>
            </a:r>
            <a:endParaRPr lang="ru-RU" sz="1350" dirty="0">
              <a:solidFill>
                <a:srgbClr val="003D6E"/>
              </a:solidFill>
              <a:latin typeface="+mj-lt"/>
              <a:cs typeface="Arial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003D6E"/>
                </a:solidFill>
                <a:latin typeface="+mj-lt"/>
              </a:rPr>
              <a:t>																</a:t>
            </a:r>
            <a:endParaRPr lang="en-US" sz="1350" dirty="0">
              <a:latin typeface="+mn-lt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676400"/>
          <a:ext cx="8858250" cy="3324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0"/>
                <a:gridCol w="171451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D64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Структура рынка с/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D64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х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D64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 земли </a:t>
                      </a:r>
                      <a:endParaRPr lang="ru-RU" sz="2000" dirty="0" smtClean="0">
                        <a:solidFill>
                          <a:srgbClr val="003D6E"/>
                        </a:solidFill>
                      </a:endParaRPr>
                    </a:p>
                  </a:txBody>
                  <a:tcPr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ru-RU" sz="2000" dirty="0" smtClean="0">
                          <a:solidFill>
                            <a:srgbClr val="003D6E"/>
                          </a:solidFill>
                        </a:rPr>
                        <a:t>3</a:t>
                      </a:r>
                    </a:p>
                  </a:txBody>
                  <a:tcPr marR="360000"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D64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Приобретение прав на невостребованные земельные доли</a:t>
                      </a:r>
                    </a:p>
                  </a:txBody>
                  <a:tcPr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180975" algn="r" defTabSz="914400" rtl="0" eaLnBrk="1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>
                          <a:srgbClr val="8B3331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179388" algn="l"/>
                          <a:tab pos="263525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rgbClr val="003D6E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R="360000"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D64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Право аренды на земельные участки. Основные риски</a:t>
                      </a:r>
                    </a:p>
                  </a:txBody>
                  <a:tcPr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180975" algn="r" defTabSz="914400" rtl="0" eaLnBrk="1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>
                          <a:srgbClr val="8B3331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179388" algn="l"/>
                          <a:tab pos="263525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rgbClr val="003D6E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R="360000"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D64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Право собственности на земельные участки. Основные риски</a:t>
                      </a:r>
                    </a:p>
                  </a:txBody>
                  <a:tcPr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180975" algn="r" defTabSz="914400" rtl="0" eaLnBrk="1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>
                          <a:srgbClr val="8B3331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179388" algn="l"/>
                          <a:tab pos="263525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rgbClr val="003D6E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R="360000"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D64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Рост: за и против </a:t>
                      </a:r>
                    </a:p>
                  </a:txBody>
                  <a:tcPr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180975" algn="r" defTabSz="914400" rtl="0" eaLnBrk="1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>
                          <a:srgbClr val="8B3331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179388" algn="l"/>
                          <a:tab pos="263525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rgbClr val="003D6E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R="360000" marT="180000" marB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72312" cy="939800"/>
          </a:xfrm>
        </p:spPr>
        <p:txBody>
          <a:bodyPr/>
          <a:lstStyle/>
          <a:p>
            <a:pPr eaLnBrk="1" hangingPunct="1"/>
            <a:r>
              <a:rPr lang="ru-RU" smtClean="0"/>
              <a:t>Структура рынка с/х земли (1/2)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193F4-507D-4E8E-9D1D-0576A537F076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142875" y="550068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* </a:t>
            </a:r>
            <a:r>
              <a:rPr lang="ru-RU" sz="1200">
                <a:latin typeface="Calibri" pitchFamily="34" charset="0"/>
              </a:rPr>
              <a:t>указаны данные на 01.01.2011, а при их отсутствии - данные на 01.01.2010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142875" y="1357313"/>
            <a:ext cx="900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Сведения о земле сельскохозяйственного назначения по отдельным регионам ЦФО РФ на 01.01.2011</a:t>
            </a:r>
            <a:r>
              <a:rPr lang="en-US" b="1">
                <a:latin typeface="Calibri" pitchFamily="34" charset="0"/>
              </a:rPr>
              <a:t> (</a:t>
            </a:r>
            <a:r>
              <a:rPr lang="ru-RU" b="1">
                <a:latin typeface="Calibri" pitchFamily="34" charset="0"/>
              </a:rPr>
              <a:t>тыс. га)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2143125"/>
          <a:ext cx="8786812" cy="3194050"/>
        </p:xfrm>
        <a:graphic>
          <a:graphicData uri="http://schemas.openxmlformats.org/drawingml/2006/table">
            <a:tbl>
              <a:tblPr/>
              <a:tblGrid>
                <a:gridCol w="1124718"/>
                <a:gridCol w="913836"/>
                <a:gridCol w="843540"/>
                <a:gridCol w="1195015"/>
                <a:gridCol w="984130"/>
                <a:gridCol w="1054425"/>
                <a:gridCol w="1335605"/>
                <a:gridCol w="1335605"/>
              </a:tblGrid>
              <a:tr h="714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Наименование субъекта РФ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Общая площадь земли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с/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х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назначения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С/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х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угодья (пашня)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Земли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с/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х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назначения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Земли фонда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перераспределения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(пашня)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Невостребованные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доли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</a:tr>
              <a:tr h="633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гос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и муниципальной собственности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 собственности граждан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РФ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в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/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собственности юр.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лиц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A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Воронежская область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4 237,2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2 916,0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1 355,4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2 763,3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118,5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11,30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549,0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Курская область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2 275,9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1 802,5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493,8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1 610,9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171,2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505,4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Липецкая область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1 938,7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1 554,6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490,9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1 065,0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382,8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10,00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175,6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Орловская область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2 032,2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1 508,5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597,9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1 321,0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113,3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17,10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263,8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Рязанская область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2 601,7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1 448,0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838,4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1 570,2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56,40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303,6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Тамбовская область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2 819,2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2 039,8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758,9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1 761,2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299,1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22,10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321,1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Тульская область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1 842,6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1 409,8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437,9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1 224,1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180,6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27,40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361,2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Итого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17 747,5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12 679,2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4 973,2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11 315,7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1 458,6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158,90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2 479,7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4359" name="Text Box 5"/>
          <p:cNvSpPr txBox="1">
            <a:spLocks noChangeArrowheads="1"/>
          </p:cNvSpPr>
          <p:nvPr/>
        </p:nvSpPr>
        <p:spPr bwMode="auto">
          <a:xfrm>
            <a:off x="4643438" y="6072188"/>
            <a:ext cx="45005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Россреестр, данные </a:t>
            </a:r>
            <a:r>
              <a:rPr lang="en-US" sz="1100" i="1">
                <a:latin typeface="Calibri" pitchFamily="34" charset="0"/>
              </a:rPr>
              <a:t>BEFL</a:t>
            </a:r>
            <a:br>
              <a:rPr lang="en-US" sz="1100" i="1">
                <a:latin typeface="Calibri" pitchFamily="34" charset="0"/>
              </a:rPr>
            </a:br>
            <a:r>
              <a:rPr lang="en-US" sz="1100" i="1">
                <a:solidFill>
                  <a:srgbClr val="003D6F"/>
                </a:solidFill>
                <a:latin typeface="Calibri" pitchFamily="34" charset="0"/>
              </a:rPr>
              <a:t> </a:t>
            </a:r>
            <a:endParaRPr lang="ru-RU" sz="1100" i="1">
              <a:solidFill>
                <a:srgbClr val="003D6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72312" cy="939800"/>
          </a:xfrm>
        </p:spPr>
        <p:txBody>
          <a:bodyPr/>
          <a:lstStyle/>
          <a:p>
            <a:pPr eaLnBrk="1" hangingPunct="1"/>
            <a:r>
              <a:rPr lang="ru-RU" smtClean="0"/>
              <a:t>Структура рынка с/х земли (2/2)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452D1-5288-4BFA-B544-71E63669CD47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429124" y="1785926"/>
          <a:ext cx="4404181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0" y="1785927"/>
          <a:ext cx="450056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71438" y="1357313"/>
            <a:ext cx="42862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b="1">
                <a:latin typeface="Calibri" pitchFamily="34" charset="0"/>
              </a:rPr>
              <a:t>Распределение сельскохозяйственных земель отдельных областей ЦФО 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по формам собственности </a:t>
            </a:r>
            <a:r>
              <a:rPr lang="en-US" sz="1400" b="1">
                <a:latin typeface="Calibri" pitchFamily="34" charset="0"/>
              </a:rPr>
              <a:t>(</a:t>
            </a:r>
            <a:r>
              <a:rPr lang="ru-RU" sz="1400" b="1">
                <a:latin typeface="Calibri" pitchFamily="34" charset="0"/>
              </a:rPr>
              <a:t>%)</a:t>
            </a:r>
            <a:endParaRPr lang="ru-RU" sz="1400" b="1">
              <a:solidFill>
                <a:srgbClr val="003D6F"/>
              </a:solidFill>
              <a:latin typeface="Calibri" pitchFamily="34" charset="0"/>
            </a:endParaRPr>
          </a:p>
        </p:txBody>
      </p:sp>
      <p:sp>
        <p:nvSpPr>
          <p:cNvPr id="55302" name="Прямоугольник 7"/>
          <p:cNvSpPr>
            <a:spLocks noChangeArrowheads="1"/>
          </p:cNvSpPr>
          <p:nvPr/>
        </p:nvSpPr>
        <p:spPr bwMode="auto">
          <a:xfrm>
            <a:off x="4429125" y="1357313"/>
            <a:ext cx="4572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b="1">
                <a:latin typeface="Calibri" pitchFamily="34" charset="0"/>
              </a:rPr>
              <a:t>Невостребованнные доли 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в собственности граждан</a:t>
            </a:r>
            <a:r>
              <a:rPr lang="en-US" sz="1400" b="1">
                <a:latin typeface="Calibri" pitchFamily="34" charset="0"/>
              </a:rPr>
              <a:t> (%)</a:t>
            </a:r>
            <a:endParaRPr lang="ru-RU" sz="1400" b="1">
              <a:solidFill>
                <a:srgbClr val="003D6F"/>
              </a:solidFill>
              <a:latin typeface="Calibri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928794" y="4143380"/>
          <a:ext cx="5547189" cy="239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214313" y="4500563"/>
            <a:ext cx="17145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b="1">
                <a:latin typeface="Calibri" pitchFamily="34" charset="0"/>
              </a:rPr>
              <a:t>Земли в собственности юридических лиц от общей площади  земель с/х назначения (%)</a:t>
            </a:r>
            <a:endParaRPr lang="ru-RU" sz="1400" b="1">
              <a:solidFill>
                <a:srgbClr val="003D6F"/>
              </a:solidFill>
              <a:latin typeface="Calibri" pitchFamily="34" charset="0"/>
            </a:endParaRPr>
          </a:p>
        </p:txBody>
      </p:sp>
      <p:sp>
        <p:nvSpPr>
          <p:cNvPr id="55305" name="Text Box 6"/>
          <p:cNvSpPr txBox="1">
            <a:spLocks noChangeArrowheads="1"/>
          </p:cNvSpPr>
          <p:nvPr/>
        </p:nvSpPr>
        <p:spPr bwMode="auto">
          <a:xfrm>
            <a:off x="7358063" y="4500563"/>
            <a:ext cx="17145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1400" b="1">
                <a:latin typeface="Calibri" pitchFamily="34" charset="0"/>
              </a:rPr>
              <a:t>Земли в собственности юридических лиц от общей площади  пашни (%)</a:t>
            </a:r>
            <a:endParaRPr lang="ru-RU" sz="1400" b="1">
              <a:solidFill>
                <a:srgbClr val="003D6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72312" cy="939800"/>
          </a:xfrm>
        </p:spPr>
        <p:txBody>
          <a:bodyPr/>
          <a:lstStyle/>
          <a:p>
            <a:pPr eaLnBrk="1" hangingPunct="1"/>
            <a:r>
              <a:rPr lang="ru-RU" smtClean="0"/>
              <a:t>Приобретение прав на невостребованные земельные доли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2C496-A1E8-44CD-ABBA-8561FA5867BF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0538" y="1428750"/>
          <a:ext cx="6296025" cy="4922838"/>
        </p:xfrm>
        <a:graphic>
          <a:graphicData uri="http://schemas.openxmlformats.org/drawingml/2006/table">
            <a:tbl>
              <a:tblPr/>
              <a:tblGrid>
                <a:gridCol w="6295668"/>
              </a:tblGrid>
              <a:tr h="158572">
                <a:tc>
                  <a:txBody>
                    <a:bodyPr/>
                    <a:lstStyle/>
                    <a:p>
                      <a:pPr marL="228600" indent="-228600" algn="l" fontAlgn="ctr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1. Составление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списка невостребованных долей. Публикация и размещение списка</a:t>
                      </a: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692">
                <a:tc>
                  <a:txBody>
                    <a:bodyPr/>
                    <a:lstStyle/>
                    <a:p>
                      <a:pPr marL="228600" indent="-228600" algn="l" fontAlgn="ctr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2. Публикация сообщения о проведении общего собрания участников 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12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3. Утверждение списка на собрании участников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129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4. Утверждение списка органом местного самоуправления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11"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5. Обращение в суд о признании права муниципальной собственности на невостребованные доли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69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6. Регистрация права ОМС на невостребованные доли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7. Публикация информации в СМИ о возможности приобрести земельные доли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68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8. Заключение договора купли-продажи земельных долей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926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9. Государственная регистрация права собственности на </a:t>
                      </a:r>
                      <a:r>
                        <a:rPr lang="ru-RU" sz="1200" b="1" i="0" u="none" strike="noStrike" dirty="0" smtClean="0">
                          <a:solidFill>
                            <a:srgbClr val="003D6E"/>
                          </a:solidFill>
                          <a:latin typeface="+mn-lt"/>
                        </a:rPr>
                        <a:t>ЗЕМЕЛЬНУЮ ДОЛЮ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endParaRPr lang="ru-RU" sz="1200" b="1" i="0" u="none" strike="noStrike" dirty="0">
                        <a:solidFill>
                          <a:srgbClr val="003D6E"/>
                        </a:solidFill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10. Подготовка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проекта межевания земельного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участка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68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11. Публикация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и размещение сообщения о необходимости согласования проекта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межевания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12. Утверждение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проекта межевания</a:t>
                      </a: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13. Проведение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кадастровых работ</a:t>
                      </a: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14. Постановка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земельного участка на кадастровый учет</a:t>
                      </a: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15. Регистрация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права собственности ОМС на земельный участок</a:t>
                      </a: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16. Принятие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решения о продаже земельного участка на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торгах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02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17. Публикация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извещения в СМИ о проведении торгов по продаже земельного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участка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18. Проведение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торгов по продаже земельных участков</a:t>
                      </a: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19. Заключение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договора с победителем торгов</a:t>
                      </a: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ru-RU" sz="1200" b="0" i="0" u="none" strike="noStrike" dirty="0" smtClean="0">
                          <a:latin typeface="+mn-lt"/>
                        </a:rPr>
                        <a:t>20. Регистрация права собственности победителя торгов на </a:t>
                      </a:r>
                      <a:r>
                        <a:rPr lang="ru-RU" sz="1200" b="1" i="0" u="none" strike="noStrike" dirty="0" smtClean="0">
                          <a:solidFill>
                            <a:srgbClr val="003D6E"/>
                          </a:solidFill>
                          <a:latin typeface="+mn-lt"/>
                        </a:rPr>
                        <a:t>ЗЕМЕЛЬНЫЙ УЧАСТОК</a:t>
                      </a:r>
                      <a:endParaRPr lang="ru-RU" sz="1200" b="1" i="0" u="none" strike="noStrike" dirty="0">
                        <a:solidFill>
                          <a:srgbClr val="003D6E"/>
                        </a:solidFill>
                        <a:latin typeface="+mn-lt"/>
                      </a:endParaRPr>
                    </a:p>
                  </a:txBody>
                  <a:tcPr marL="6555" marR="6555" marT="655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Нашивка 5"/>
          <p:cNvSpPr/>
          <p:nvPr/>
        </p:nvSpPr>
        <p:spPr>
          <a:xfrm rot="5400000">
            <a:off x="6115940" y="2186860"/>
            <a:ext cx="2127095" cy="642942"/>
          </a:xfrm>
          <a:prstGeom prst="chevron">
            <a:avLst/>
          </a:prstGeom>
          <a:solidFill>
            <a:srgbClr val="97BAE5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anchor="b"/>
          <a:lstStyle/>
          <a:p>
            <a:pPr algn="ctr"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Около 250 дней</a:t>
            </a:r>
          </a:p>
        </p:txBody>
      </p:sp>
      <p:sp>
        <p:nvSpPr>
          <p:cNvPr id="8" name="Нашивка 7"/>
          <p:cNvSpPr/>
          <p:nvPr/>
        </p:nvSpPr>
        <p:spPr>
          <a:xfrm rot="5400000">
            <a:off x="5544435" y="3472743"/>
            <a:ext cx="4698865" cy="642942"/>
          </a:xfrm>
          <a:prstGeom prst="chevron">
            <a:avLst/>
          </a:prstGeom>
          <a:solidFill>
            <a:srgbClr val="97BAE5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anchor="b"/>
          <a:lstStyle/>
          <a:p>
            <a:pPr algn="ctr"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Около 600 дней</a:t>
            </a:r>
          </a:p>
        </p:txBody>
      </p:sp>
      <p:sp>
        <p:nvSpPr>
          <p:cNvPr id="9" name="Нашивка 8"/>
          <p:cNvSpPr/>
          <p:nvPr/>
        </p:nvSpPr>
        <p:spPr>
          <a:xfrm rot="5400000">
            <a:off x="6258816" y="3472743"/>
            <a:ext cx="4698864" cy="642942"/>
          </a:xfrm>
          <a:prstGeom prst="chevron">
            <a:avLst/>
          </a:prstGeom>
          <a:solidFill>
            <a:srgbClr val="FEEAB0"/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anchor="b"/>
          <a:lstStyle/>
          <a:p>
            <a:pPr algn="ctr"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Около 750 дней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7050" y="1785938"/>
            <a:ext cx="1349375" cy="46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/>
              <a:t>ЗУ используется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16200000">
            <a:off x="7878762" y="2336801"/>
            <a:ext cx="1427163" cy="46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/>
              <a:t>ЗУ  не используется</a:t>
            </a:r>
          </a:p>
        </p:txBody>
      </p:sp>
      <p:sp>
        <p:nvSpPr>
          <p:cNvPr id="56349" name="TextBox 15"/>
          <p:cNvSpPr txBox="1">
            <a:spLocks noChangeArrowheads="1"/>
          </p:cNvSpPr>
          <p:nvPr/>
        </p:nvSpPr>
        <p:spPr bwMode="auto">
          <a:xfrm rot="-5400000">
            <a:off x="-177800" y="3581401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D6E"/>
                </a:solidFill>
                <a:latin typeface="Calibri" pitchFamily="34" charset="0"/>
              </a:rPr>
              <a:t>Этапы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72312" cy="939800"/>
          </a:xfrm>
        </p:spPr>
        <p:txBody>
          <a:bodyPr/>
          <a:lstStyle/>
          <a:p>
            <a:pPr eaLnBrk="1" hangingPunct="1"/>
            <a:r>
              <a:rPr lang="ru-RU" smtClean="0"/>
              <a:t>Право аренды на земельные участки. </a:t>
            </a:r>
            <a:br>
              <a:rPr lang="ru-RU" smtClean="0"/>
            </a:br>
            <a:r>
              <a:rPr lang="ru-RU" smtClean="0"/>
              <a:t>Основные риски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39AC5-D203-4030-94FA-4A8E9E34518A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357313"/>
          <a:ext cx="885825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2"/>
              </a:tblGrid>
              <a:tr h="142876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 зависимости от статуса арендодателя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EAB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48" name="Group 44"/>
          <p:cNvGraphicFramePr>
            <a:graphicFrameLocks noGrp="1"/>
          </p:cNvGraphicFramePr>
          <p:nvPr/>
        </p:nvGraphicFramePr>
        <p:xfrm>
          <a:off x="214313" y="2919413"/>
          <a:ext cx="8786812" cy="938212"/>
        </p:xfrm>
        <a:graphic>
          <a:graphicData uri="http://schemas.openxmlformats.org/drawingml/2006/table">
            <a:tbl>
              <a:tblPr/>
              <a:tblGrid>
                <a:gridCol w="1785937"/>
                <a:gridCol w="714375"/>
                <a:gridCol w="62865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Риск признания договора аренды недействительным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Основания расторжения: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нарушение процедуры заключения договора аренды без проведения торгов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нарушение процедуры подготовки и проведения торгов на право заключения договора аренды </a:t>
                      </a:r>
                    </a:p>
                  </a:txBody>
                  <a:tcPr marL="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ый треугольник 9"/>
          <p:cNvSpPr/>
          <p:nvPr/>
        </p:nvSpPr>
        <p:spPr>
          <a:xfrm rot="13510776">
            <a:off x="2016126" y="3154362"/>
            <a:ext cx="457200" cy="466725"/>
          </a:xfrm>
          <a:prstGeom prst="rtTriangle">
            <a:avLst/>
          </a:prstGeom>
          <a:solidFill>
            <a:srgbClr val="97BAE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75" y="2428875"/>
          <a:ext cx="8858250" cy="5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2"/>
              </a:tblGrid>
              <a:tr h="142876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Земельные участки находятся в собственности РФ, субъекта РФ, муниципального образования или государственная собственность на земельные участки не разграничена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EAB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55" name="Group 51"/>
          <p:cNvGraphicFramePr>
            <a:graphicFrameLocks noGrp="1"/>
          </p:cNvGraphicFramePr>
          <p:nvPr/>
        </p:nvGraphicFramePr>
        <p:xfrm>
          <a:off x="214313" y="1571625"/>
          <a:ext cx="8786812" cy="857250"/>
        </p:xfrm>
        <a:graphic>
          <a:graphicData uri="http://schemas.openxmlformats.org/drawingml/2006/table">
            <a:tbl>
              <a:tblPr/>
              <a:tblGrid>
                <a:gridCol w="1785937"/>
                <a:gridCol w="714375"/>
                <a:gridCol w="62865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Риск расторжения договора аренды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Основания расторжения: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неиспользование земельных участков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неоплата более двух раз подряд арендной платы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ый треугольник 12"/>
          <p:cNvSpPr/>
          <p:nvPr/>
        </p:nvSpPr>
        <p:spPr>
          <a:xfrm rot="13510776">
            <a:off x="2016126" y="1797050"/>
            <a:ext cx="457200" cy="466725"/>
          </a:xfrm>
          <a:prstGeom prst="rtTriangle">
            <a:avLst/>
          </a:prstGeom>
          <a:solidFill>
            <a:srgbClr val="97BAE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1551" name="Group 47"/>
          <p:cNvGraphicFramePr>
            <a:graphicFrameLocks noGrp="1"/>
          </p:cNvGraphicFramePr>
          <p:nvPr/>
        </p:nvGraphicFramePr>
        <p:xfrm>
          <a:off x="214313" y="3863975"/>
          <a:ext cx="8786812" cy="1365250"/>
        </p:xfrm>
        <a:graphic>
          <a:graphicData uri="http://schemas.openxmlformats.org/drawingml/2006/table">
            <a:tbl>
              <a:tblPr/>
              <a:tblGrid>
                <a:gridCol w="1785937"/>
                <a:gridCol w="714375"/>
                <a:gridCol w="62865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Риск увеличения размера арендной платы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Риск связан с наличием следующих обстоятельств: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противоречие законодательства субъекта РФ законодательству РФ в вопросах определения размера арендной платы в отношении земельных участков, государственная собственность на которые не разграничена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пересмотр кадастровой стоимости земельного участка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(теоретически кадастровая переоценка может проводиться ежегодно)</a:t>
                      </a:r>
                    </a:p>
                  </a:txBody>
                  <a:tcPr marL="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ый треугольник 14"/>
          <p:cNvSpPr/>
          <p:nvPr/>
        </p:nvSpPr>
        <p:spPr>
          <a:xfrm rot="13510776">
            <a:off x="2016126" y="4225925"/>
            <a:ext cx="457200" cy="466725"/>
          </a:xfrm>
          <a:prstGeom prst="rtTriangle">
            <a:avLst/>
          </a:prstGeom>
          <a:solidFill>
            <a:srgbClr val="97BAE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313" y="5643563"/>
          <a:ext cx="8786812" cy="85725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85950"/>
                <a:gridCol w="714380"/>
                <a:gridCol w="6286512"/>
              </a:tblGrid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Риск признания договора аренды незаключенным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Основание: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0" baseline="0" dirty="0" smtClean="0"/>
                        <a:t>несогласованный размер и порядок уплаты арендной платы</a:t>
                      </a:r>
                      <a:endParaRPr lang="ru-RU" sz="1400" b="0" dirty="0" smtClean="0"/>
                    </a:p>
                    <a:p>
                      <a:pPr marL="85725" lvl="0" indent="0" algn="just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07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Зачастую размер арендной платы определяется в виде обязательств по передаче зерна, совершения определенных работ  и т. п. При этом однозначно не указано,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какое зерно передается в счет арендной платы</a:t>
                      </a:r>
                      <a:endParaRPr lang="ru-RU" sz="1400" dirty="0" smtClean="0">
                        <a:latin typeface="+mn-lt"/>
                        <a:ea typeface="Times New Roman"/>
                      </a:endParaRPr>
                    </a:p>
                  </a:txBody>
                  <a:tcPr marL="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Прямоугольный треугольник 16"/>
          <p:cNvSpPr/>
          <p:nvPr/>
        </p:nvSpPr>
        <p:spPr>
          <a:xfrm rot="13510776">
            <a:off x="2016126" y="5868987"/>
            <a:ext cx="457200" cy="466725"/>
          </a:xfrm>
          <a:prstGeom prst="rtTriangle">
            <a:avLst/>
          </a:prstGeom>
          <a:solidFill>
            <a:srgbClr val="97BAE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2875" y="5268913"/>
          <a:ext cx="885825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2"/>
              </a:tblGrid>
              <a:tr h="142876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Земельные участки находятся в собственности юридических или физических лиц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EAB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72312" cy="939800"/>
          </a:xfrm>
        </p:spPr>
        <p:txBody>
          <a:bodyPr/>
          <a:lstStyle/>
          <a:p>
            <a:pPr eaLnBrk="1" hangingPunct="1"/>
            <a:r>
              <a:rPr lang="ru-RU" smtClean="0"/>
              <a:t>Право собственности на земельные участки. </a:t>
            </a:r>
            <a:br>
              <a:rPr lang="ru-RU" smtClean="0"/>
            </a:br>
            <a:r>
              <a:rPr lang="ru-RU" smtClean="0"/>
              <a:t>Основные риски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02897-5730-4C34-B7AE-2830E971E8E3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22538" name="Group 10"/>
          <p:cNvGraphicFramePr>
            <a:graphicFrameLocks noGrp="1"/>
          </p:cNvGraphicFramePr>
          <p:nvPr/>
        </p:nvGraphicFramePr>
        <p:xfrm>
          <a:off x="285750" y="1928813"/>
          <a:ext cx="8572500" cy="2571750"/>
        </p:xfrm>
        <a:graphic>
          <a:graphicData uri="http://schemas.openxmlformats.org/drawingml/2006/table">
            <a:tbl>
              <a:tblPr/>
              <a:tblGrid>
                <a:gridCol w="1857375"/>
                <a:gridCol w="1143000"/>
                <a:gridCol w="5572125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Риск утраты прав на земельные участки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Основания: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нарушение преимущественного права субъекта РФ на приобретение земельных участков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отсутствие у покупателя прав на приобретение долей в праве собственности на земельный участок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признание договоров купли-продажи долей в праве собственности на земельные участки притворной сделкой, прикрывающей сделку купли-продажи земельных участков 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нарушение процедуры выдела земельных участков </a:t>
                      </a:r>
                    </a:p>
                  </a:txBody>
                  <a:tcPr marL="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ый треугольник 5"/>
          <p:cNvSpPr/>
          <p:nvPr/>
        </p:nvSpPr>
        <p:spPr>
          <a:xfrm rot="13510776">
            <a:off x="1911351" y="3128962"/>
            <a:ext cx="963612" cy="957263"/>
          </a:xfrm>
          <a:prstGeom prst="rtTriangle">
            <a:avLst/>
          </a:prstGeom>
          <a:solidFill>
            <a:srgbClr val="97BAE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72312" cy="939800"/>
          </a:xfrm>
        </p:spPr>
        <p:txBody>
          <a:bodyPr/>
          <a:lstStyle/>
          <a:p>
            <a:pPr eaLnBrk="1" hangingPunct="1"/>
            <a:r>
              <a:rPr lang="ru-RU" smtClean="0"/>
              <a:t>Рост: за и против (1/3)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E7361-16B2-4E97-93B4-40EB6F5B3ABB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857500" y="6238875"/>
            <a:ext cx="6286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i="1" u="sng">
                <a:solidFill>
                  <a:srgbClr val="003D6F"/>
                </a:solidFill>
                <a:latin typeface="Calibri" pitchFamily="34" charset="0"/>
              </a:rPr>
              <a:t>www.vedomosti.ru</a:t>
            </a:r>
            <a:r>
              <a:rPr lang="en-US" sz="1100" i="1">
                <a:solidFill>
                  <a:srgbClr val="003D6F"/>
                </a:solidFill>
                <a:latin typeface="Calibri" pitchFamily="34" charset="0"/>
              </a:rPr>
              <a:t>, </a:t>
            </a:r>
            <a:r>
              <a:rPr lang="en-US" sz="1100" i="1" u="sng">
                <a:solidFill>
                  <a:srgbClr val="003D6F"/>
                </a:solidFill>
                <a:latin typeface="Calibri" pitchFamily="34" charset="0"/>
              </a:rPr>
              <a:t>www.kommersant.ru</a:t>
            </a:r>
            <a:r>
              <a:rPr lang="en-US" sz="1100" i="1">
                <a:solidFill>
                  <a:srgbClr val="003D6F"/>
                </a:solidFill>
                <a:latin typeface="Calibri" pitchFamily="34" charset="0"/>
              </a:rPr>
              <a:t>, </a:t>
            </a:r>
            <a:r>
              <a:rPr lang="en-US" sz="1100" i="1" u="sng">
                <a:solidFill>
                  <a:srgbClr val="003D6F"/>
                </a:solidFill>
                <a:latin typeface="Calibri" pitchFamily="34" charset="0"/>
              </a:rPr>
              <a:t>www.rts.ru</a:t>
            </a:r>
            <a:r>
              <a:rPr lang="en-US" sz="1100" i="1">
                <a:solidFill>
                  <a:srgbClr val="003D6F"/>
                </a:solidFill>
                <a:latin typeface="Calibri" pitchFamily="34" charset="0"/>
              </a:rPr>
              <a:t>, </a:t>
            </a:r>
            <a:r>
              <a:rPr lang="en-US" sz="1100" i="1" u="sng">
                <a:solidFill>
                  <a:srgbClr val="003D6F"/>
                </a:solidFill>
                <a:latin typeface="Calibri" pitchFamily="34" charset="0"/>
              </a:rPr>
              <a:t>www.grain.org</a:t>
            </a:r>
            <a:endParaRPr lang="ru-RU" sz="1100" i="1" u="sng">
              <a:solidFill>
                <a:srgbClr val="003D6F"/>
              </a:solidFill>
              <a:latin typeface="Calibri" pitchFamily="34" charset="0"/>
            </a:endParaRP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71438" y="4406900"/>
            <a:ext cx="257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Планируют IPO в 2011 году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60421" name="TextBox 15"/>
          <p:cNvSpPr txBox="1">
            <a:spLocks noChangeArrowheads="1"/>
          </p:cNvSpPr>
          <p:nvPr/>
        </p:nvSpPr>
        <p:spPr bwMode="auto">
          <a:xfrm>
            <a:off x="71438" y="2265363"/>
            <a:ext cx="2700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>
                <a:latin typeface="Calibri" pitchFamily="34" charset="0"/>
              </a:rPr>
              <a:t>Акции допущены</a:t>
            </a:r>
            <a:r>
              <a:rPr lang="en-US" sz="1400" b="1">
                <a:latin typeface="Calibri" pitchFamily="34" charset="0"/>
              </a:rPr>
              <a:t> </a:t>
            </a:r>
            <a:r>
              <a:rPr lang="ru-RU" sz="1400" b="1">
                <a:latin typeface="Calibri" pitchFamily="34" charset="0"/>
              </a:rPr>
              <a:t>к торгам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60422" name="Text Box 654"/>
          <p:cNvSpPr txBox="1">
            <a:spLocks noChangeArrowheads="1"/>
          </p:cNvSpPr>
          <p:nvPr/>
        </p:nvSpPr>
        <p:spPr bwMode="auto">
          <a:xfrm>
            <a:off x="71438" y="1333500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1. </a:t>
            </a:r>
            <a:r>
              <a:rPr lang="ru-RU" b="1" u="sng">
                <a:latin typeface="Calibri" pitchFamily="34" charset="0"/>
              </a:rPr>
              <a:t>Выход на финансовые рынки</a:t>
            </a:r>
          </a:p>
        </p:txBody>
      </p:sp>
      <p:sp>
        <p:nvSpPr>
          <p:cNvPr id="60423" name="Text Box 67"/>
          <p:cNvSpPr txBox="1">
            <a:spLocks noChangeArrowheads="1"/>
          </p:cNvSpPr>
          <p:nvPr/>
        </p:nvSpPr>
        <p:spPr bwMode="auto">
          <a:xfrm>
            <a:off x="71438" y="4797425"/>
            <a:ext cx="237648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Group of Companies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Yug Rusi</a:t>
            </a:r>
            <a:r>
              <a:rPr lang="ru-RU" sz="1100">
                <a:latin typeface="Calibri" pitchFamily="34" charset="0"/>
              </a:rPr>
              <a:t> </a:t>
            </a:r>
            <a:endParaRPr lang="ru-RU" sz="1100">
              <a:solidFill>
                <a:srgbClr val="003D6E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London Stock Exchange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(LSE)</a:t>
            </a:r>
          </a:p>
          <a:p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Valars Group</a:t>
            </a: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Warsaw Stock Exchange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(WSE)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60424" name="Text Box 68"/>
          <p:cNvSpPr txBox="1">
            <a:spLocks noChangeArrowheads="1"/>
          </p:cNvSpPr>
          <p:nvPr/>
        </p:nvSpPr>
        <p:spPr bwMode="auto">
          <a:xfrm>
            <a:off x="71438" y="2733675"/>
            <a:ext cx="21431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OJSC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Krasny Vostok Agro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(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RTS)</a:t>
            </a:r>
            <a:endParaRPr lang="ru-RU" sz="1100">
              <a:solidFill>
                <a:srgbClr val="003D6E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OJSC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PAVA 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(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RTS)</a:t>
            </a:r>
            <a:endParaRPr lang="ru-RU" sz="1100">
              <a:solidFill>
                <a:srgbClr val="003D6E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OJSC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Cherkizovo Group 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(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RTS)</a:t>
            </a:r>
            <a:endParaRPr lang="ru-RU" sz="1100">
              <a:solidFill>
                <a:srgbClr val="003D6E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OJSC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Razgulay Group 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(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RTS)</a:t>
            </a:r>
            <a:endParaRPr lang="ru-RU" sz="1100">
              <a:solidFill>
                <a:srgbClr val="003D6E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OJSC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Rusgrain Holding 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(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RTS)</a:t>
            </a: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Rusagro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  </a:t>
            </a:r>
            <a:r>
              <a:rPr lang="en-US" sz="1100">
                <a:solidFill>
                  <a:srgbClr val="003D6E"/>
                </a:solidFill>
                <a:latin typeface="Calibri" pitchFamily="34" charset="0"/>
              </a:rPr>
              <a:t>Group </a:t>
            </a:r>
            <a:r>
              <a:rPr lang="ru-RU" sz="1100">
                <a:solidFill>
                  <a:srgbClr val="003D6E"/>
                </a:solidFill>
                <a:latin typeface="Calibri" pitchFamily="34" charset="0"/>
              </a:rPr>
              <a:t>(LSE) </a:t>
            </a:r>
          </a:p>
        </p:txBody>
      </p:sp>
      <p:graphicFrame>
        <p:nvGraphicFramePr>
          <p:cNvPr id="20" name="Group 55"/>
          <p:cNvGraphicFramePr>
            <a:graphicFrameLocks noGrp="1"/>
          </p:cNvGraphicFramePr>
          <p:nvPr/>
        </p:nvGraphicFramePr>
        <p:xfrm>
          <a:off x="3060700" y="3602038"/>
          <a:ext cx="5940425" cy="2728912"/>
        </p:xfrm>
        <a:graphic>
          <a:graphicData uri="http://schemas.openxmlformats.org/drawingml/2006/table">
            <a:tbl>
              <a:tblPr/>
              <a:tblGrid>
                <a:gridCol w="1722593"/>
                <a:gridCol w="1546919"/>
                <a:gridCol w="1088206"/>
                <a:gridCol w="1582708"/>
              </a:tblGrid>
              <a:tr h="4695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Компания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Тип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Земля под контролем, га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Регион расположения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B0"/>
                    </a:solidFill>
                  </a:tcPr>
                </a:tc>
              </a:tr>
              <a:tr h="243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BrasilAgro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Инвестиционная компания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165 000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Бразилия</a:t>
                      </a:r>
                    </a:p>
                  </a:txBody>
                  <a:tcPr marL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Brookfield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Asset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D6E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Инвестиционная и производственная компания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220 000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Бразилия</a:t>
                      </a:r>
                    </a:p>
                  </a:txBody>
                  <a:tcPr marL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Cazenave (CASA)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Инвестиционная и производственная компания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800 000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Аргентина, Колумбия, Бразилия, Парагвай, Уругвай</a:t>
                      </a:r>
                    </a:p>
                  </a:txBody>
                  <a:tcPr marL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Cresud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Инвестиционная компания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430 000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Аргентина, Парагвай, Боливия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Great Southern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Инвестиционная и производственная компания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1 400 000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Австралия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International Farmland Holdings / Adeco Agropecuaria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Инвестиционная компания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263 000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Аргентина, Бразилия, Уругвай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Jarch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Capital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D6E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Инвестиционная компания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400 000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Южный Судан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Macquarie Pastoral Fund /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Paraway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D6E"/>
                          </a:solidFill>
                          <a:effectLst/>
                          <a:latin typeface="+mn-lt"/>
                        </a:rPr>
                        <a:t> Pastoral Company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D6E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Специализированный фонд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3 000 000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Австралия</a:t>
                      </a:r>
                    </a:p>
                  </a:txBody>
                  <a:tcPr marL="36000" marR="36000" marT="1800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E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70" name="Picture 2"/>
          <p:cNvPicPr>
            <a:picLocks noChangeAspect="1" noChangeArrowheads="1"/>
          </p:cNvPicPr>
          <p:nvPr/>
        </p:nvPicPr>
        <p:blipFill>
          <a:blip r:embed="rId2"/>
          <a:srcRect t="13914"/>
          <a:stretch>
            <a:fillRect/>
          </a:stretch>
        </p:blipFill>
        <p:spPr bwMode="auto">
          <a:xfrm>
            <a:off x="3929063" y="1428750"/>
            <a:ext cx="50720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654"/>
          <p:cNvSpPr txBox="1">
            <a:spLocks noChangeArrowheads="1"/>
          </p:cNvSpPr>
          <p:nvPr/>
        </p:nvSpPr>
        <p:spPr bwMode="auto">
          <a:xfrm>
            <a:off x="2428875" y="1963738"/>
            <a:ext cx="1428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Динамика капитализации </a:t>
            </a:r>
            <a:r>
              <a:rPr lang="ru-RU" sz="1400" b="1" dirty="0" err="1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агрокомпаний</a:t>
            </a:r>
            <a:r>
              <a:rPr lang="ru-RU" sz="1400" b="1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, </a:t>
            </a:r>
            <a:r>
              <a:rPr lang="en-US" sz="1400" b="1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$ </a:t>
            </a:r>
            <a:r>
              <a:rPr lang="ru-RU" sz="1400" b="1" dirty="0" err="1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млн</a:t>
            </a:r>
            <a:endParaRPr lang="ru-RU" sz="1400" b="1" u="sng" dirty="0">
              <a:solidFill>
                <a:srgbClr val="003D6F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72312" cy="939800"/>
          </a:xfrm>
        </p:spPr>
        <p:txBody>
          <a:bodyPr/>
          <a:lstStyle/>
          <a:p>
            <a:pPr eaLnBrk="1" hangingPunct="1"/>
            <a:r>
              <a:rPr lang="ru-RU" smtClean="0"/>
              <a:t>Рост: за и против (</a:t>
            </a:r>
            <a:r>
              <a:rPr lang="en-US" smtClean="0"/>
              <a:t>2</a:t>
            </a:r>
            <a:r>
              <a:rPr lang="ru-RU" smtClean="0"/>
              <a:t>/</a:t>
            </a:r>
            <a:r>
              <a:rPr lang="en-US" smtClean="0"/>
              <a:t>3</a:t>
            </a:r>
            <a:r>
              <a:rPr lang="ru-RU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6385E-993E-4A2C-A794-93D9974E6503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1443" name="Rectangle 67"/>
          <p:cNvSpPr>
            <a:spLocks noChangeArrowheads="1"/>
          </p:cNvSpPr>
          <p:nvPr/>
        </p:nvSpPr>
        <p:spPr bwMode="auto">
          <a:xfrm>
            <a:off x="6656388" y="42021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  </a:t>
            </a:r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85750" y="2441575"/>
            <a:ext cx="8643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России нужно 100-150 </a:t>
            </a:r>
            <a:r>
              <a:rPr lang="ru-RU" dirty="0" err="1">
                <a:latin typeface="+mn-lt"/>
              </a:rPr>
              <a:t>млрд</a:t>
            </a:r>
            <a:r>
              <a:rPr lang="ru-RU" dirty="0">
                <a:latin typeface="+mn-lt"/>
              </a:rPr>
              <a:t> долл.</a:t>
            </a:r>
          </a:p>
          <a:p>
            <a:pPr marL="265113" indent="-2651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Государство может предоставить только небольшую часть</a:t>
            </a:r>
          </a:p>
          <a:p>
            <a:pPr marL="265113" indent="-2651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Иностранные инвесторы могут устранить дефицит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80975" algn="l"/>
              </a:tabLst>
              <a:defRPr/>
            </a:pPr>
            <a:endParaRPr lang="ru-RU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ru-RU" b="1" dirty="0">
                <a:latin typeface="+mn-lt"/>
              </a:rPr>
              <a:t>Препятствия: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ru-RU" dirty="0">
                <a:latin typeface="+mn-lt"/>
              </a:rPr>
              <a:t>Законодательная система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ru-RU" dirty="0">
                <a:latin typeface="+mn-lt"/>
              </a:rPr>
              <a:t>Земельная собственность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ru-RU" dirty="0">
                <a:latin typeface="+mn-lt"/>
              </a:rPr>
              <a:t>Политический риск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6238875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i="1">
                <a:latin typeface="Calibri" pitchFamily="34" charset="0"/>
              </a:rPr>
              <a:t>Материалы Международной конференции «Где маржа», 01 февраля 2011</a:t>
            </a:r>
          </a:p>
        </p:txBody>
      </p:sp>
      <p:sp>
        <p:nvSpPr>
          <p:cNvPr id="61446" name="Прямоугольник 12"/>
          <p:cNvSpPr>
            <a:spLocks noChangeArrowheads="1"/>
          </p:cNvSpPr>
          <p:nvPr/>
        </p:nvSpPr>
        <p:spPr bwMode="auto">
          <a:xfrm>
            <a:off x="214313" y="1857375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Calibri" pitchFamily="34" charset="0"/>
              </a:rPr>
              <a:t>Крис Эриксон («Soyatech», США). Новые потоки капиталовложений в сельское хозяйство </a:t>
            </a:r>
            <a:endParaRPr lang="en-US" sz="1400" i="1">
              <a:latin typeface="Calibri" pitchFamily="34" charset="0"/>
            </a:endParaRPr>
          </a:p>
        </p:txBody>
      </p:sp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214313" y="1447800"/>
            <a:ext cx="5786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Агробизнес в РФ: мнение иностранных инвесторов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930</Words>
  <Application>Microsoft Office PowerPoint</Application>
  <PresentationFormat>Экран (4:3)</PresentationFormat>
  <Paragraphs>244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Wingdings</vt:lpstr>
      <vt:lpstr>+mj-lt</vt:lpstr>
      <vt:lpstr>Times New Roman</vt:lpstr>
      <vt:lpstr>Symbol</vt:lpstr>
      <vt:lpstr>Тема Office</vt:lpstr>
      <vt:lpstr>Тема Office</vt:lpstr>
      <vt:lpstr>Тема Office</vt:lpstr>
      <vt:lpstr>CorelDRAW</vt:lpstr>
      <vt:lpstr>Слайд 1</vt:lpstr>
      <vt:lpstr>Содержание</vt:lpstr>
      <vt:lpstr>Структура рынка с/х земли (1/2)</vt:lpstr>
      <vt:lpstr>Структура рынка с/х земли (2/2)</vt:lpstr>
      <vt:lpstr>Приобретение прав на невостребованные земельные доли</vt:lpstr>
      <vt:lpstr>Право аренды на земельные участки.  Основные риски</vt:lpstr>
      <vt:lpstr>Право собственности на земельные участки.  Основные риски</vt:lpstr>
      <vt:lpstr>Рост: за и против (1/3)</vt:lpstr>
      <vt:lpstr>Рост: за и против (2/3)</vt:lpstr>
      <vt:lpstr>Рост: за и против (3/3)</vt:lpstr>
      <vt:lpstr>Слайд 11</vt:lpstr>
    </vt:vector>
  </TitlesOfParts>
  <Company>BEFL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bredihina</dc:creator>
  <cp:lastModifiedBy>vlad</cp:lastModifiedBy>
  <cp:revision>301</cp:revision>
  <dcterms:created xsi:type="dcterms:W3CDTF">2011-05-18T12:48:09Z</dcterms:created>
  <dcterms:modified xsi:type="dcterms:W3CDTF">2011-07-20T05:13:10Z</dcterms:modified>
</cp:coreProperties>
</file>